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1097280"/>
            <a:ext cx="4389120" cy="466344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290909508_10160107750983104_8438778671399844061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1986534"/>
            <a:ext cx="4389120" cy="28849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4960" y="1097280"/>
            <a:ext cx="60350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6B6D4"/>
                </a:solidFill>
                <a:latin typeface="Helvetica"/>
              </a:defRPr>
            </a:pPr>
            <a:r>
              <a:t>ENGINEERING FORENSICS &amp; MODERNIZATION BLUEPRINT</a:t>
            </a:r>
          </a:p>
          <a:p>
            <a:pPr>
              <a:spcBef>
                <a:spcPts val="800"/>
              </a:spcBef>
              <a:defRPr sz="3200" b="1">
                <a:solidFill>
                  <a:srgbClr val="F8FAFC"/>
                </a:solidFill>
                <a:latin typeface="Helvetica"/>
              </a:defRPr>
            </a:pPr>
            <a:r>
              <a:t>1970s MG Midget EV Modernization</a:t>
            </a:r>
          </a:p>
          <a:p>
            <a:pPr>
              <a:spcBef>
                <a:spcPts val="600"/>
              </a:spcBef>
              <a:defRPr sz="1400">
                <a:solidFill>
                  <a:srgbClr val="38BDF8"/>
                </a:solidFill>
                <a:latin typeface="Calibri"/>
              </a:defRPr>
            </a:pPr>
            <a:r>
              <a:t>Forensic Hardware Registry, Safety Remediation &amp; AI-Defined EV (AIDC) Architecture</a:t>
            </a:r>
          </a:p>
          <a:p>
            <a:pPr>
              <a:spcBef>
                <a:spcPts val="2400"/>
              </a:spcBef>
              <a:defRPr sz="1100">
                <a:solidFill>
                  <a:srgbClr val="94A3B8"/>
                </a:solidFill>
                <a:latin typeface="Calibri"/>
              </a:defRPr>
            </a:pPr>
            <a:r>
              <a:t>• Chassis: MG Midget MkIII / 1500 (Anthracite Grey Metallic)</a:t>
            </a:r>
            <a:br/>
            <a:r>
              <a:t>• Current Powertrain: Advanced D.C. Motors (ADC) Series-DC + Curtis PMC 1221B/1231C</a:t>
            </a:r>
            <a:br/>
            <a:r>
              <a:t>• Battery: 3x Chevrolet Volt Hybrid (LG Chem 16S NMC, ~96V-116V, 16 kWh)</a:t>
            </a:r>
            <a:br/>
            <a:r>
              <a:t>• Primary Finding: CRITICAL SAFETY GAP — Zero Active BMS on High-Density Lithium Pack</a:t>
            </a:r>
            <a:br/>
            <a:r>
              <a:t>• Proposed Transformation: Software-Defined EV with Teensy 4.1 VCU + Hailo-8 Edge AI (26 TOPS)</a:t>
            </a:r>
          </a:p>
          <a:p>
            <a:pPr>
              <a:spcBef>
                <a:spcPts val="2800"/>
              </a:spcBef>
              <a:defRPr sz="950" b="1">
                <a:solidFill>
                  <a:srgbClr val="06B6D4"/>
                </a:solidFill>
                <a:latin typeface="Helvetica"/>
              </a:defRPr>
            </a:pPr>
            <a:r>
              <a:t>CONFIDENTIAL BRIEFING  |  OCTOBER 2026  |  PREPARED FOR EXECUTIVE ENGINEERING REVIEW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EXECUTIVE 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From Analog Restomod to AI-Defined Roadster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Strategic evaluation of the current conversion, safety vulnerabilities, and modernization roadmap.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36576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1. As-Built Status (The Foundation)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Chassis:</a:t>
            </a:r>
            <a:r>
              <a:rPr b="0">
                <a:solidFill>
                  <a:srgbClr val="E2E8F0"/>
                </a:solidFill>
              </a:rPr>
              <a:t> Agile, lightweight 1970s British roadster (~1,850 lbs curb weight).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Powertrain:</a:t>
            </a:r>
            <a:r>
              <a:rPr b="0">
                <a:solidFill>
                  <a:srgbClr val="E2E8F0"/>
                </a:solidFill>
              </a:rPr>
              <a:t> Reliable 8/9" ADC Series-Wound DC motor coupled to 4-speed manual gearbox.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Energy:</a:t>
            </a:r>
            <a:r>
              <a:rPr b="0">
                <a:solidFill>
                  <a:srgbClr val="E2E8F0"/>
                </a:solidFill>
              </a:rPr>
              <a:t> ~16 kWh LG Chem NMC pack providing 60-80 miles potential range.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Limitation:</a:t>
            </a:r>
            <a:r>
              <a:rPr b="0">
                <a:solidFill>
                  <a:srgbClr val="E2E8F0"/>
                </a:solidFill>
              </a:rPr>
              <a:t> Rigid analog PWM control, zero telematics, and crude voltage monitoring.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88536" y="1645920"/>
            <a:ext cx="3328416" cy="36576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EF4444"/>
                </a:solidFill>
                <a:latin typeface="Helvetica"/>
              </a:defRPr>
            </a:pPr>
            <a:r>
              <a:t>2. Critical Vulnerabilities (The Hazards)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Unmonitored Pack:</a:t>
            </a:r>
            <a:r>
              <a:rPr b="0">
                <a:solidFill>
                  <a:srgbClr val="E2E8F0"/>
                </a:solidFill>
              </a:rPr>
              <a:t> 48 lithium cells operating without a Battery Management System (BMS).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Thermal &amp; Runaway Risk:</a:t>
            </a:r>
            <a:r>
              <a:rPr b="0">
                <a:solidFill>
                  <a:srgbClr val="E2E8F0"/>
                </a:solidFill>
              </a:rPr>
              <a:t> Over-charge or deep discharge can cause violent cell failure.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Loose Engine Bay Wiring:</a:t>
            </a:r>
            <a:r>
              <a:rPr b="0">
                <a:solidFill>
                  <a:srgbClr val="E2E8F0"/>
                </a:solidFill>
              </a:rPr>
              <a:t> Bare uninsulated 12V wire ends dangling near fuse block.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Physical Security:</a:t>
            </a:r>
            <a:r>
              <a:rPr b="0">
                <a:solidFill>
                  <a:srgbClr val="E2E8F0"/>
                </a:solidFill>
              </a:rPr>
              <a:t> Battery pack held in trunk solely with a yellow ratchet strap.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45552" y="1645920"/>
            <a:ext cx="3328416" cy="365760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10B981"/>
                </a:solidFill>
                <a:latin typeface="Helvetica"/>
              </a:defRPr>
            </a:pPr>
            <a:r>
              <a:t>3. The AI Transformation (The Vision)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Safety Core:</a:t>
            </a:r>
            <a:r>
              <a:rPr b="0">
                <a:solidFill>
                  <a:srgbClr val="E2E8F0"/>
                </a:solidFill>
              </a:rPr>
              <a:t> Orion BMS 2 + Isabellenhütte IVT-S current shunt + Teensy 4.1 VCU.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Edge AI Perception:</a:t>
            </a:r>
            <a:r>
              <a:rPr b="0">
                <a:solidFill>
                  <a:srgbClr val="E2E8F0"/>
                </a:solidFill>
              </a:rPr>
              <a:t> Raspberry Pi 5 + Hailo-8 NPU (26 TOPS) for vision ADAS &amp; range prediction.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Stealth Cockpit:</a:t>
            </a:r>
            <a:r>
              <a:rPr b="0">
                <a:solidFill>
                  <a:srgbClr val="E2E8F0"/>
                </a:solidFill>
              </a:rPr>
              <a:t> Circular 800x800 display embedded behind original Smiths chrome bezel.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Voice Copilot:</a:t>
            </a:r>
            <a:r>
              <a:rPr b="0">
                <a:solidFill>
                  <a:srgbClr val="E2E8F0"/>
                </a:solidFill>
              </a:rPr>
              <a:t> Multimodal Gemini AI providing conversational telemetry and navigation.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5486400"/>
            <a:ext cx="10725912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200" b="1">
                <a:solidFill>
                  <a:srgbClr val="06B6D4"/>
                </a:solidFill>
                <a:latin typeface="Helvetica"/>
              </a:defRPr>
            </a:pPr>
            <a:r>
              <a:t>KEY PLATFORM METRICS:   96V–116V Nominal Bus   |   16.0 kWh LG Chem Pack   |   26 TOPS Hailo-8 NPU   |   $2,314.50 Complete AI BOM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VEHICLE PROFILE &amp; PACKAGING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Vehicle Forensic Audit &amp; Component Packaging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Chassis identification, mechanical dimensions, and physical distribution of high/low voltage systems.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389120" cy="466344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334948118_1259892991270397_8431324425999247702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25290"/>
            <a:ext cx="4389120" cy="330469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94960" y="16459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Chassis &amp; Exterior Styling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Identification:</a:t>
            </a:r>
            <a:r>
              <a:rPr b="0">
                <a:solidFill>
                  <a:srgbClr val="E2E8F0"/>
                </a:solidFill>
              </a:rPr>
              <a:t> 1974–1979 MG Midget MkIII / 1500 roadster with round rear wheel arches.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Aesthetic Details:</a:t>
            </a:r>
            <a:r>
              <a:rPr b="0">
                <a:solidFill>
                  <a:srgbClr val="E2E8F0"/>
                </a:solidFill>
              </a:rPr>
              <a:t> Anthracite metallic grey bodywork with dual white rally stripes.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Lighting &amp; Wheels:</a:t>
            </a:r>
            <a:r>
              <a:rPr b="0">
                <a:solidFill>
                  <a:srgbClr val="E2E8F0"/>
                </a:solidFill>
              </a:rPr>
              <a:t> 7" Halo LED projector headlights; 13" classic Minilite-style alloy wheels.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32461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Powertrain &amp; Front Bay Distribution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Traction Motor:</a:t>
            </a:r>
            <a:r>
              <a:rPr b="0">
                <a:solidFill>
                  <a:srgbClr val="E2E8F0"/>
                </a:solidFill>
              </a:rPr>
              <a:t> Front bay, mounted low into transmission tunnel using custom aluminum adapter plate.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Electronics Shelf:</a:t>
            </a:r>
            <a:r>
              <a:rPr b="0">
                <a:solidFill>
                  <a:srgbClr val="E2E8F0"/>
                </a:solidFill>
              </a:rPr>
              <a:t> Curtis 1221B/1231C controller and Albright contactor box mounted on passenger firewall.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Auxiliary 12V:</a:t>
            </a:r>
            <a:r>
              <a:rPr b="0">
                <a:solidFill>
                  <a:srgbClr val="E2E8F0"/>
                </a:solidFill>
              </a:rPr>
              <a:t> Duralast AGM battery and Blue Sea 12-circuit fuse block on front passenger fender ledge.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48463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Rear Boot &amp; Drivetrain Dynamics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Battery Enclosure:</a:t>
            </a:r>
            <a:r>
              <a:rPr b="0">
                <a:solidFill>
                  <a:srgbClr val="E2E8F0"/>
                </a:solidFill>
              </a:rPr>
              <a:t> 3x LG Chem 16S modules placed in trunk floor; Elcon 1.5–2kW charger adjacent.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Transmission:</a:t>
            </a:r>
            <a:r>
              <a:rPr b="0">
                <a:solidFill>
                  <a:srgbClr val="E2E8F0"/>
                </a:solidFill>
              </a:rPr>
              <a:t> Original British Leyland 4-speed manual gearbox retained with functional mechanical clutch.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Weight Distribution:</a:t>
            </a:r>
            <a:r>
              <a:rPr b="0">
                <a:solidFill>
                  <a:srgbClr val="E2E8F0"/>
                </a:solidFill>
              </a:rPr>
              <a:t> ~50:50 front-to-rear weight bias; low center of gravity enhances classic kart handling.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POWERTRAIN FORENSICS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Traction Motor &amp; Motor Controller Architecture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Analysis of the Series-Wound DC traction motor and analog Curtis PMC MOSFET controller.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389120" cy="466344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344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31720"/>
            <a:ext cx="4389120" cy="32918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94960" y="16459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Traction Motor: Advanced D.C. Motors (ADC)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Motor Model:</a:t>
            </a:r>
            <a:r>
              <a:rPr b="0">
                <a:solidFill>
                  <a:srgbClr val="E2E8F0"/>
                </a:solidFill>
              </a:rPr>
              <a:t> ADC Series-Wound DC Motor (FB1-4001A / L91 series), 8" or 9" cast frame.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Performance Specs:</a:t>
            </a:r>
            <a:r>
              <a:rPr b="0">
                <a:solidFill>
                  <a:srgbClr val="E2E8F0"/>
                </a:solidFill>
              </a:rPr>
              <a:t> ~20–30 kW peak power (27–40 hp equivalent, &gt;110 lb-ft instantaneous torque).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Characteristics:</a:t>
            </a:r>
            <a:r>
              <a:rPr b="0">
                <a:solidFill>
                  <a:srgbClr val="E2E8F0"/>
                </a:solidFill>
              </a:rPr>
              <a:t> Air-cooled with internal fan; terminal lugs marked with '-CW' and '-N' rotation.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Limitations:</a:t>
            </a:r>
            <a:r>
              <a:rPr b="0">
                <a:solidFill>
                  <a:srgbClr val="E2E8F0"/>
                </a:solidFill>
              </a:rPr>
              <a:t> Commutator brushes require wear inspection; zero regenerative braking capability.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32461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Motor Controller: Curtis PMC On-Road Series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Model Identification:</a:t>
            </a:r>
            <a:r>
              <a:rPr b="0">
                <a:solidFill>
                  <a:srgbClr val="E2E8F0"/>
                </a:solidFill>
              </a:rPr>
              <a:t> Curtis PMC 1221B / 1231C high-frequency MOSFET DC motor controller.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Voltage &amp; Current:</a:t>
            </a:r>
            <a:r>
              <a:rPr b="0">
                <a:solidFill>
                  <a:srgbClr val="E2E8F0"/>
                </a:solidFill>
              </a:rPr>
              <a:t> 72V–120V / 96V–144V operational range; 400A–500A peak armature current.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Control Interface:</a:t>
            </a:r>
            <a:r>
              <a:rPr b="0">
                <a:solidFill>
                  <a:srgbClr val="E2E8F0"/>
                </a:solidFill>
              </a:rPr>
              <a:t> 2-wire 0–5kΩ resistive throttle input (cable-driven potentiometer box).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Architecture:</a:t>
            </a:r>
            <a:r>
              <a:rPr b="0">
                <a:solidFill>
                  <a:srgbClr val="E2E8F0"/>
                </a:solidFill>
              </a:rPr>
              <a:t> Pure analog PWM duty cycle switching; no digital bus, no telemetry broadcast.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48463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Mechanical Drivetrain Coupling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Transmission Adapter:</a:t>
            </a:r>
            <a:r>
              <a:rPr b="0">
                <a:solidFill>
                  <a:srgbClr val="E2E8F0"/>
                </a:solidFill>
              </a:rPr>
              <a:t> CNC-machined 0.5" aluminum adapter plate mates motor face to bellhousing.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Clutch System:</a:t>
            </a:r>
            <a:r>
              <a:rPr b="0">
                <a:solidFill>
                  <a:srgbClr val="E2E8F0"/>
                </a:solidFill>
              </a:rPr>
              <a:t> Standard clutch disc and pressure plate retained on custom motor taper-lock hub.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Operational Flexibility:</a:t>
            </a:r>
            <a:r>
              <a:rPr b="0">
                <a:solidFill>
                  <a:srgbClr val="E2E8F0"/>
                </a:solidFill>
              </a:rPr>
              <a:t> Capable of clutchless starting in 2nd/3rd gear, or traditional manual shifting.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CRITICAL SAFETY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High-Voltage Battery Pack: Critical Safety Deficiencies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Forensic inspection of the 3x Chevrolet Volt LG Chem NMC modules and absent management systems.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554480"/>
            <a:ext cx="10725912" cy="4572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8FAFC"/>
                </a:solidFill>
                <a:latin typeface="Helvetica"/>
              </a:defRPr>
            </a:pPr>
            <a:r>
              <a:t>CRITICAL HAZARD: 48S LITHIUM-ION PACK (NMC) OPERATING WITH ZERO BMS OR THERMAL SENSING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148840"/>
            <a:ext cx="4389120" cy="416052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IMG_343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583180"/>
            <a:ext cx="4389120" cy="329184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394960" y="2148840"/>
            <a:ext cx="6035040" cy="13258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EF4444"/>
                </a:solidFill>
                <a:latin typeface="Helvetica"/>
              </a:defRPr>
            </a:pPr>
            <a:r>
              <a:t>Battery Module Identification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OEM Source:</a:t>
            </a:r>
            <a:r>
              <a:rPr b="0">
                <a:solidFill>
                  <a:srgbClr val="E2E8F0"/>
                </a:solidFill>
              </a:rPr>
              <a:t> 3x Chevrolet Volt (Gen 1 / GM OEM) / LG Chem 16S Lithium-Ion NMC modules.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Cell Chemistry &amp; Energy:</a:t>
            </a:r>
            <a:r>
              <a:rPr b="0">
                <a:solidFill>
                  <a:srgbClr val="E2E8F0"/>
                </a:solidFill>
              </a:rPr>
              <a:t> High energy density NMC chemistry; ~16 kWh total storage capacity.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Topology:</a:t>
            </a:r>
            <a:r>
              <a:rPr b="0">
                <a:solidFill>
                  <a:srgbClr val="E2E8F0"/>
                </a:solidFill>
              </a:rPr>
              <a:t> 48 series cells (48S); ~96V-116V nominal tapped DC bus (177V max if fully seriesed).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3611880"/>
            <a:ext cx="6035040" cy="13258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EF4444"/>
                </a:solidFill>
                <a:latin typeface="Helvetica"/>
              </a:defRPr>
            </a:pPr>
            <a:r>
              <a:t>Severe Safety Deficiencies &amp; Thermal Risk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Disconnected Cell Taps:</a:t>
            </a:r>
            <a:r>
              <a:rPr b="0">
                <a:solidFill>
                  <a:srgbClr val="E2E8F0"/>
                </a:solidFill>
              </a:rPr>
              <a:t> OEM multi-pin voltage tap connectors on top of all modules are unplugged.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No Over/Under Voltage Cutoff:</a:t>
            </a:r>
            <a:r>
              <a:rPr b="0">
                <a:solidFill>
                  <a:srgbClr val="E2E8F0"/>
                </a:solidFill>
              </a:rPr>
              <a:t> Single-cell overcharge during charging can trigger thermal runaway.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Zero Thermal Sensing:</a:t>
            </a:r>
            <a:r>
              <a:rPr b="0">
                <a:solidFill>
                  <a:srgbClr val="E2E8F0"/>
                </a:solidFill>
              </a:rPr>
              <a:t> No temperature monitoring across high-discharge pouch cells.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No Isolation Interlock:</a:t>
            </a:r>
            <a:r>
              <a:rPr b="0">
                <a:solidFill>
                  <a:srgbClr val="E2E8F0"/>
                </a:solidFill>
              </a:rPr>
              <a:t> Contactor does not trip if pack ground fault or cell venting occurs.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94960" y="5074920"/>
            <a:ext cx="6035040" cy="132588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F59E0B"/>
                </a:solidFill>
                <a:latin typeface="Helvetica"/>
              </a:defRPr>
            </a:pPr>
            <a:r>
              <a:t>Structural Mounting Deficiencies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Inadequate Restraint:</a:t>
            </a:r>
            <a:r>
              <a:rPr b="0">
                <a:solidFill>
                  <a:srgbClr val="E2E8F0"/>
                </a:solidFill>
              </a:rPr>
              <a:t> Battery modules sit bare in the trunk secured only by a yellow steel ratchet strap.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Containment Void:</a:t>
            </a:r>
            <a:r>
              <a:rPr b="0">
                <a:solidFill>
                  <a:srgbClr val="E2E8F0"/>
                </a:solidFill>
              </a:rPr>
              <a:t> Lacks rigid, sealed, fire-rated, non-conductive steel/aluminum box.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Venting:</a:t>
            </a:r>
            <a:r>
              <a:rPr b="0">
                <a:solidFill>
                  <a:srgbClr val="E2E8F0"/>
                </a:solidFill>
              </a:rPr>
              <a:t> No ducted vapor release tube through trunk floor to exhaust combustible gases.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ELECTRICAL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12V Auxiliary System &amp; Fuse Registry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Audit of 12V battery, Blue Sea fuse block, flasher relay, and engine bay wiring integrity.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389120" cy="466344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344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31720"/>
            <a:ext cx="4389120" cy="32918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94960" y="16459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12V Power &amp; Fuse Distribution Block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Auxiliary Battery:</a:t>
            </a:r>
            <a:r>
              <a:rPr b="0">
                <a:solidFill>
                  <a:srgbClr val="E2E8F0"/>
                </a:solidFill>
              </a:rPr>
              <a:t> Duralast ETX18L AGM PowerSports battery (340 CCA, 18 Ah capacity).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Fuse Block:</a:t>
            </a:r>
            <a:r>
              <a:rPr b="0">
                <a:solidFill>
                  <a:srgbClr val="E2E8F0"/>
                </a:solidFill>
              </a:rPr>
              <a:t> Blue Sea Systems 5025/5026 12-circuit ST-Blade Fuse Block with negative ground bus.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Flasher Unit:</a:t>
            </a:r>
            <a:r>
              <a:rPr b="0">
                <a:solidFill>
                  <a:srgbClr val="E2E8F0"/>
                </a:solidFill>
              </a:rPr>
              <a:t> Long Life thermal turn-signal flasher relay mounted adjacent to the block.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32461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Fuse Population &amp; Circuit Map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Circuit 1 (10A Red):</a:t>
            </a:r>
            <a:r>
              <a:rPr b="0">
                <a:solidFill>
                  <a:srgbClr val="E2E8F0"/>
                </a:solidFill>
              </a:rPr>
              <a:t> Keyed Ignition Switch &amp; Contactor Coil Enable.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Circuit 2 (5A Tan):</a:t>
            </a:r>
            <a:r>
              <a:rPr b="0">
                <a:solidFill>
                  <a:srgbClr val="E2E8F0"/>
                </a:solidFill>
              </a:rPr>
              <a:t> Instrument Cluster Illumination, Voltmeter &amp; LED Accents.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Circuit 3 (15A Blue):</a:t>
            </a:r>
            <a:r>
              <a:rPr b="0">
                <a:solidFill>
                  <a:srgbClr val="E2E8F0"/>
                </a:solidFill>
              </a:rPr>
              <a:t> Horn, Exterior Turn Signals &amp; 12V Dash Power Sockets.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Circuit 4 (20A Yellow):</a:t>
            </a:r>
            <a:r>
              <a:rPr b="0">
                <a:solidFill>
                  <a:srgbClr val="E2E8F0"/>
                </a:solidFill>
              </a:rPr>
              <a:t> DC-DC Converter Auxiliary Feed &amp; Pre-Charge Interlock Relay.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Circuits 5–12:</a:t>
            </a:r>
            <a:r>
              <a:rPr b="0">
                <a:solidFill>
                  <a:srgbClr val="E2E8F0"/>
                </a:solidFill>
              </a:rPr>
              <a:t> Unpopulated spare circuits (available for VCU, Edge AI &amp; Vision sensors).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48463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F59E0B"/>
                </a:solidFill>
                <a:latin typeface="Helvetica"/>
              </a:defRPr>
            </a:pPr>
            <a:r>
              <a:t>Wiring Integrity &amp; Hazards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Bare Wire Alert:</a:t>
            </a:r>
            <a:r>
              <a:rPr b="0">
                <a:solidFill>
                  <a:srgbClr val="E2E8F0"/>
                </a:solidFill>
              </a:rPr>
              <a:t> Exposed, uninsulated wire ends dangling loosely above the fuse block (Quadrant 1).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Chassis Short Risk:</a:t>
            </a:r>
            <a:r>
              <a:rPr b="0">
                <a:solidFill>
                  <a:srgbClr val="E2E8F0"/>
                </a:solidFill>
              </a:rPr>
              <a:t> Dangling hot wires could contact steel body panels, causing fire or blown main fuse.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Remediation:</a:t>
            </a:r>
            <a:r>
              <a:rPr b="0">
                <a:solidFill>
                  <a:srgbClr val="E2E8F0"/>
                </a:solidFill>
              </a:rPr>
              <a:t> Terminate or heat-shrink loose conductors; install protective fuse block cover.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HIGH-VOLTAGE CONTROLS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High-Voltage Junction Box &amp; Contactor Switching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Main traction contactor, pre-charge resistor sequencing, and high-voltage circuit protection.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389120" cy="466344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34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31720"/>
            <a:ext cx="4389120" cy="32918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94960" y="16459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Main Traction Contactor: Albright SW180 / SW200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Contactor Specs:</a:t>
            </a:r>
            <a:r>
              <a:rPr b="0">
                <a:solidFill>
                  <a:srgbClr val="E2E8F0"/>
                </a:solidFill>
              </a:rPr>
              <a:t> Single-pole single-throw (SPST) normally-open industrial DC contactor.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Electrical Rating:</a:t>
            </a:r>
            <a:r>
              <a:rPr b="0">
                <a:solidFill>
                  <a:srgbClr val="E2E8F0"/>
                </a:solidFill>
              </a:rPr>
              <a:t> 200A continuous, 1000A peak breaking capacity, 12V DC coil.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Arc Suppression:</a:t>
            </a:r>
            <a:r>
              <a:rPr b="0">
                <a:solidFill>
                  <a:srgbClr val="E2E8F0"/>
                </a:solidFill>
              </a:rPr>
              <a:t> Magnetic blowouts integrated into contact chamber to extinguish DC breaking arcs.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Safety Role:</a:t>
            </a:r>
            <a:r>
              <a:rPr b="0">
                <a:solidFill>
                  <a:srgbClr val="E2E8F0"/>
                </a:solidFill>
              </a:rPr>
              <a:t> Provides galvanic isolation between battery positive and motor controller when de-energized.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32461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Pre-Charge Resistor &amp; Timing Relay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Resistor Component:</a:t>
            </a:r>
            <a:r>
              <a:rPr b="0">
                <a:solidFill>
                  <a:srgbClr val="E2E8F0"/>
                </a:solidFill>
              </a:rPr>
              <a:t> Dale / Vishay RH-50 or RH-100 wirewound aluminum-housed power resistor.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Rating:</a:t>
            </a:r>
            <a:r>
              <a:rPr b="0">
                <a:solidFill>
                  <a:srgbClr val="E2E8F0"/>
                </a:solidFill>
              </a:rPr>
              <a:t> 50W–100W, ~500Ω–1000Ω, mounted directly across main contactor terminals.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Sequencing Relay:</a:t>
            </a:r>
            <a:r>
              <a:rPr b="0">
                <a:solidFill>
                  <a:srgbClr val="E2E8F0"/>
                </a:solidFill>
              </a:rPr>
              <a:t> Automotive 12V 30A SPDT relay charges Curtis input capacitors prior to main close.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Engineering Criticality:</a:t>
            </a:r>
            <a:r>
              <a:rPr b="0">
                <a:solidFill>
                  <a:srgbClr val="E2E8F0"/>
                </a:solidFill>
              </a:rPr>
              <a:t> Prevents severe contactor tip welding and capacitor inrush explosions.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48463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Traction Fuse: Bussmann ANN-300 / ANN-400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Fuse Specifications:</a:t>
            </a:r>
            <a:r>
              <a:rPr b="0">
                <a:solidFill>
                  <a:srgbClr val="E2E8F0"/>
                </a:solidFill>
              </a:rPr>
              <a:t> Very fast-acting DC limiter fuse rated for 80V–125V DC, 300A–400A interrupt.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Mounting:</a:t>
            </a:r>
            <a:r>
              <a:rPr b="0">
                <a:solidFill>
                  <a:srgbClr val="E2E8F0"/>
                </a:solidFill>
              </a:rPr>
              <a:t> Direct bolted inline to primary battery positive busbar.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Assessment:</a:t>
            </a:r>
            <a:r>
              <a:rPr b="0">
                <a:solidFill>
                  <a:srgbClr val="E2E8F0"/>
                </a:solidFill>
              </a:rPr>
              <a:t> Correctly sized for Curtis peak current draw, but lacks automated blown-fuse telemetry.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DRIVER ERGONOMICS &amp; HMI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Cockpit Controls &amp; Instrumentation Audit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Evaluation of the driver interface, analog gauge cluster, and critical information gaps.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4389120" cy="4663440"/>
          </a:xfrm>
          <a:prstGeom prst="roundRect">
            <a:avLst/>
          </a:prstGeom>
          <a:solidFill>
            <a:srgbClr val="0A0F1C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G_34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2331720"/>
            <a:ext cx="4389120" cy="32918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5394960" y="16459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Instrumentation Hardware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Primary Speedometer:</a:t>
            </a:r>
            <a:r>
              <a:rPr b="0">
                <a:solidFill>
                  <a:srgbClr val="E2E8F0"/>
                </a:solidFill>
              </a:rPr>
              <a:t> Original Smiths 0–120 MPH mechanical cable-driven speedometer gauge.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Auxiliary Voltmeter:</a:t>
            </a:r>
            <a:r>
              <a:rPr b="0">
                <a:solidFill>
                  <a:srgbClr val="E2E8F0"/>
                </a:solidFill>
              </a:rPr>
              <a:t> Aftermarket 3-digit blue 7-segment LED panel meter ('8.8.8 DC V') on center dash.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Accessory Power:</a:t>
            </a:r>
            <a:r>
              <a:rPr b="0">
                <a:solidFill>
                  <a:srgbClr val="E2E8F0"/>
                </a:solidFill>
              </a:rPr>
              <a:t> Dual USB charging port (5V 2.1A) with blue LED halo illumination.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32461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Driver Controls &amp; Shifter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Transmission Lever:</a:t>
            </a:r>
            <a:r>
              <a:rPr b="0">
                <a:solidFill>
                  <a:srgbClr val="E2E8F0"/>
                </a:solidFill>
              </a:rPr>
              <a:t> Classic 4-speed manual shifter retained with functional reverse lockout collar.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Throttle Actuator:</a:t>
            </a:r>
            <a:r>
              <a:rPr b="0">
                <a:solidFill>
                  <a:srgbClr val="E2E8F0"/>
                </a:solidFill>
              </a:rPr>
              <a:t> Cable-actuated accelerator pedal linked to under-hood Curtis PB-6 potbox.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Clutch Operation:</a:t>
            </a:r>
            <a:r>
              <a:rPr b="0">
                <a:solidFill>
                  <a:srgbClr val="E2E8F0"/>
                </a:solidFill>
              </a:rPr>
              <a:t> Mechanical clutch intact; can be shifted conventionally or left in 3rd for direct drive.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94960" y="4846320"/>
            <a:ext cx="6035040" cy="14630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F59E0B"/>
                </a:solidFill>
                <a:latin typeface="Helvetica"/>
              </a:defRPr>
            </a:pPr>
            <a:r>
              <a:t>Critical Driver Telemetry Gaps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No State of Charge (SoC %):</a:t>
            </a:r>
            <a:r>
              <a:rPr b="0">
                <a:solidFill>
                  <a:srgbClr val="E2E8F0"/>
                </a:solidFill>
              </a:rPr>
              <a:t> Driver only sees pack voltage, which sags heavily under load.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No Instantaneous Power (kW):</a:t>
            </a:r>
            <a:r>
              <a:rPr b="0">
                <a:solidFill>
                  <a:srgbClr val="E2E8F0"/>
                </a:solidFill>
              </a:rPr>
              <a:t> Driver cannot monitor current draw (A) or motor power consumption.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No Thermal Warnings:</a:t>
            </a:r>
            <a:r>
              <a:rPr b="0">
                <a:solidFill>
                  <a:srgbClr val="E2E8F0"/>
                </a:solidFill>
              </a:rPr>
              <a:t> Zero warning indicators for motor brush overheating or battery temperature.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MODERNIZATION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The Vision: Software-Defined &amp; AI-Defined EV (AIDC)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Transforming an analog electric restomod into an intelligent, connected, and safe modern vehicle.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48656" cy="21945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1. Drive-by-Wire &amp; Dynamic Torque Mapping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Dual-Hall Sensor Throttle:</a:t>
            </a:r>
            <a:r>
              <a:rPr b="0">
                <a:solidFill>
                  <a:srgbClr val="E2E8F0"/>
                </a:solidFill>
              </a:rPr>
              <a:t> Replace cable potbox with Curtis FP-6 redundant pedal.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Software Filtering:</a:t>
            </a:r>
            <a:r>
              <a:rPr b="0">
                <a:solidFill>
                  <a:srgbClr val="E2E8F0"/>
                </a:solidFill>
              </a:rPr>
              <a:t> Teensy 4.1 VCU filters pedal travel to eliminate jerky low-speed bucking.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Selectable Drive Modes:</a:t>
            </a:r>
            <a:r>
              <a:rPr b="0">
                <a:solidFill>
                  <a:srgbClr val="E2E8F0"/>
                </a:solidFill>
              </a:rPr>
              <a:t> 'Vintage Cruiser' (linear torque), 'Sport+' (instant response), 'Rain/Eco' (slip control).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08776" y="1645920"/>
            <a:ext cx="5248656" cy="21945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10B981"/>
                </a:solidFill>
                <a:latin typeface="Helvetica"/>
              </a:defRPr>
            </a:pPr>
            <a:r>
              <a:t>2. Real-Time Battery Intelligence &amp; Safety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Full 48-Cell Monitoring:</a:t>
            </a:r>
            <a:r>
              <a:rPr b="0">
                <a:solidFill>
                  <a:srgbClr val="E2E8F0"/>
                </a:solidFill>
              </a:rPr>
              <a:t> Orion BMS 2 tracks every cell millivolt and thermistor temperature.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Precision Current Shunt:</a:t>
            </a:r>
            <a:r>
              <a:rPr b="0">
                <a:solidFill>
                  <a:srgbClr val="E2E8F0"/>
                </a:solidFill>
              </a:rPr>
              <a:t> Isabellenhütte IVT-S delivers ±0.1% current and Coulomb counting.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Automated Protection:</a:t>
            </a:r>
            <a:r>
              <a:rPr b="0">
                <a:solidFill>
                  <a:srgbClr val="E2E8F0"/>
                </a:solidFill>
              </a:rPr>
              <a:t> Automatic contactor de-energization in &lt;10ms upon over-voltage or thermal faults.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069080"/>
            <a:ext cx="5248656" cy="21945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06B6D4"/>
                </a:solidFill>
                <a:latin typeface="Helvetica"/>
              </a:defRPr>
            </a:pPr>
            <a:r>
              <a:t>3. Edge AI Perception &amp; Vision ADAS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Hailo-8 AI Acceleration:</a:t>
            </a:r>
            <a:r>
              <a:rPr b="0">
                <a:solidFill>
                  <a:srgbClr val="E2E8F0"/>
                </a:solidFill>
              </a:rPr>
              <a:t> 26 TOPS neural compute processing front camera feed at 60 FPS (2.5W).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Classic Car ADAS:</a:t>
            </a:r>
            <a:r>
              <a:rPr b="0">
                <a:solidFill>
                  <a:srgbClr val="E2E8F0"/>
                </a:solidFill>
              </a:rPr>
              <a:t> Forward Collision Warning (FCW), headway monitoring, and pedestrian alerts.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Stealth Installation:</a:t>
            </a:r>
            <a:r>
              <a:rPr b="0">
                <a:solidFill>
                  <a:srgbClr val="E2E8F0"/>
                </a:solidFill>
              </a:rPr>
              <a:t> Micro Sony IMX708 camera concealed behind original rearview mirror.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08776" y="4069080"/>
            <a:ext cx="5248656" cy="219456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4. Predictive Range &amp; Conversational Copilot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Neural Energy Predictor:</a:t>
            </a:r>
            <a:r>
              <a:rPr b="0">
                <a:solidFill>
                  <a:srgbClr val="E2E8F0"/>
                </a:solidFill>
              </a:rPr>
              <a:t> Multi-layer perceptron predicts range using road grade, temperature &amp; style.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Stealth Digital Cluster:</a:t>
            </a:r>
            <a:r>
              <a:rPr b="0">
                <a:solidFill>
                  <a:srgbClr val="E2E8F0"/>
                </a:solidFill>
              </a:rPr>
              <a:t> High-res round display embedded in Smiths gauge with heritage needle graphics.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Multimodal Voice Assistant:</a:t>
            </a:r>
            <a:r>
              <a:rPr b="0">
                <a:solidFill>
                  <a:srgbClr val="E2E8F0"/>
                </a:solidFill>
              </a:rPr>
              <a:t> Hands-free Gemini AI copilot for natural language vehicle diagnostics.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SYSTEM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Dual-Tier Distributed Compute Architecture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Separation of deterministic real-time vehicle control from supervisory Edge AI perception.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48656" cy="3931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TIER 1: Real-Time Vehicle Control Unit (VCU)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Target Hardware:</a:t>
            </a:r>
            <a:r>
              <a:rPr b="0">
                <a:solidFill>
                  <a:srgbClr val="E2E8F0"/>
                </a:solidFill>
              </a:rPr>
              <a:t> PJRC Teensy 4.1 (ARM Cortex-M7 @ 600 MHz, 1024KB RAM).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Shield / Peripherals:</a:t>
            </a:r>
            <a:r>
              <a:rPr b="0">
                <a:solidFill>
                  <a:srgbClr val="E2E8F0"/>
                </a:solidFill>
              </a:rPr>
              <a:t> Dual isolated CAN-FD transceiver shield + 12V automotive power regulation.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Deterministic Loop:</a:t>
            </a:r>
            <a:r>
              <a:rPr b="0">
                <a:solidFill>
                  <a:srgbClr val="E2E8F0"/>
                </a:solidFill>
              </a:rPr>
              <a:t> 1 kHz hard real-time execution loop with FreeRTOS scheduler.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Safety Core Tasks: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Dual-throttle plausibility cross-check (ISO 26262 ASIL-B compliance).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Brake switch interlock (zero torque commanded whenever brake is pressed).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Contactor &amp; pre-charge timing state machine with fault latching.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Direct DAC/PWM analog output driving Curtis 1221B throttle input terminal.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Emergency hardware contactor drop in &lt;10ms upon BMS critical alarm.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08776" y="1645920"/>
            <a:ext cx="5248656" cy="3931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06B6D4"/>
                </a:solidFill>
                <a:latin typeface="Helvetica"/>
              </a:defRPr>
            </a:pPr>
            <a:r>
              <a:t>TIER 2: Edge AI &amp; Perception Host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Target Hardware:</a:t>
            </a:r>
            <a:r>
              <a:rPr b="0">
                <a:solidFill>
                  <a:srgbClr val="E2E8F0"/>
                </a:solidFill>
              </a:rPr>
              <a:t> Raspberry Pi 5 (Quad-Core Cortex-A76 @ 2.4 GHz, 8GB LPDDR4X).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AI Accelerator:</a:t>
            </a:r>
            <a:r>
              <a:rPr b="0">
                <a:solidFill>
                  <a:srgbClr val="E2E8F0"/>
                </a:solidFill>
              </a:rPr>
              <a:t> Hailo-8 M.2 AI Kit delivering 26 TOPS INT8 compute via PCIe Gen 2/3.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Operating System:</a:t>
            </a:r>
            <a:r>
              <a:rPr b="0">
                <a:solidFill>
                  <a:srgbClr val="E2E8F0"/>
                </a:solidFill>
              </a:rPr>
              <a:t> Tailored Linux OS with real-time kernel patches + Python AI runtime.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Supervisory &amp; AI Tasks: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Vision ADAS:</a:t>
            </a:r>
            <a:r>
              <a:rPr b="0">
                <a:solidFill>
                  <a:srgbClr val="E2E8F0"/>
                </a:solidFill>
              </a:rPr>
              <a:t> Executes YOLOv8s object detection at 60 FPS with &lt;15ms latency.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Battery State Engine:</a:t>
            </a:r>
            <a:r>
              <a:rPr b="0">
                <a:solidFill>
                  <a:srgbClr val="E2E8F0"/>
                </a:solidFill>
              </a:rPr>
              <a:t> Extended Kalman Filter (EKF) tracking cell impedance &amp; SoC.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Predictive Energy Engine:</a:t>
            </a:r>
            <a:r>
              <a:rPr b="0">
                <a:solidFill>
                  <a:srgbClr val="E2E8F0"/>
                </a:solidFill>
              </a:rPr>
              <a:t> Neural net forecasting real-world remaining range.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Cockpit Display Server:</a:t>
            </a:r>
            <a:r>
              <a:rPr b="0">
                <a:solidFill>
                  <a:srgbClr val="E2E8F0"/>
                </a:solidFill>
              </a:rPr>
              <a:t> High-frame-rate rendering on circular 800x800 cluster.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Gemini Voice Copilot:</a:t>
            </a:r>
            <a:r>
              <a:rPr b="0">
                <a:solidFill>
                  <a:srgbClr val="E2E8F0"/>
                </a:solidFill>
              </a:rPr>
              <a:t> On-board speech transcription &amp; diagnostic reasoning.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715000"/>
            <a:ext cx="10725912" cy="685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50">
                <a:solidFill>
                  <a:srgbClr val="F8FAFC"/>
                </a:solidFill>
                <a:latin typeface="Calibri"/>
              </a:defRPr>
            </a:pPr>
            <a:r>
              <a:t>INTER-TIER LINK: Opto-isolated high-speed UART / SPI link (500 kbps) with bidirectional hardware watchdog. If Tier 2 crashes, Tier 1 maintains safe deterministic motor control without interruption.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NETWORK &amp; SCHEMATICS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Central CAN-Bus Topology &amp; Hardware Safety Interlock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Deterministic CAN communication bus and fail-safe 12V emergency shutoff loop.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48656" cy="3931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CAN 2.0B / CAN-FD Network Nodes (500 kbps)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Orion BMS 2 (Node 0x100):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Broadcasts 48 individual cell voltages, pack delta mV, and min/max temps.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Broadcasts Charge Current Limit (CCL) and Discharge Current Limit (DCL).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Isabellenhütte IVT-S Shunt (Node 0x520):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Broadcasts high-precision current (mA), pack voltage (mV), and Ah counter.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TC Charger / Mean Well (Node 0x1806E5F4):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Receives target voltage/current commands; reports charger AC input &amp; status.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Teensy 4.1 VCU (Node 0x050 - Bus Master):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Coordinates all node traffic, enforces power limits, and scales throttle DAC.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Raspberry Pi 5 (Node 0x700 - Telemetry &amp; AI):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Sniffs entire bus, logs frames to SQLite/DuckDB, and feeds UI &amp; neural models.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08776" y="1645920"/>
            <a:ext cx="5248656" cy="39319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EF4444"/>
                </a:solidFill>
                <a:latin typeface="Helvetica"/>
              </a:defRPr>
            </a:pPr>
            <a:r>
              <a:t>Hardwired 12V Fail-Safe Safety Interlock Loop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Design Principle:</a:t>
            </a:r>
            <a:r>
              <a:rPr b="0">
                <a:solidFill>
                  <a:srgbClr val="E2E8F0"/>
                </a:solidFill>
              </a:rPr>
              <a:t> Pure hardware interlock requiring continuous 12V loop closure.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Loop Components in Series: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1. Ignition Key Switch (Manual On/Off enable)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2. Cockpit Emergency E-Stop (Big red push-button mushroom on center console)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3. Inertia Impact Crash Sensor (Trips open upon collision &gt;5G deceleration)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4. Orion BMS Charge/Discharge Enable Relays (Opens if cell limits exceeded)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5. Insulation Monitoring Device (Opens if high-voltage chassis short detected)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6. Albright Contactor Coil (Direct termination)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Fail-Safe Behavior:</a:t>
            </a:r>
            <a:r>
              <a:rPr b="0">
                <a:solidFill>
                  <a:srgbClr val="E2E8F0"/>
                </a:solidFill>
              </a:rPr>
              <a:t> If ANY device trips, the 12V coil de-energizes instantly, mechanically springing the high-voltage contactor open within 15 milliseconds.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5715000"/>
            <a:ext cx="10725912" cy="6858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50" b="1">
                <a:solidFill>
                  <a:srgbClr val="06B6D4"/>
                </a:solidFill>
                <a:latin typeface="Calibri"/>
              </a:defRPr>
            </a:pPr>
            <a:r>
              <a:t>FAIL-SAFE ARCHITECTURE: Zero dependence on software for emergency power disconnection. BMS fault outputs and physical crash sensors mechanically interrupt high-voltage power.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COCKPIT RETROFIT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Stealth Digital Cockpit: Vintage Smiths Gauge Retrofit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Preserving classic 1970s British styling while delivering modern digital EV telemetry.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4865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Mechanical &amp; Display Hardware Architecture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Display Unit:</a:t>
            </a:r>
            <a:r>
              <a:rPr b="0">
                <a:solidFill>
                  <a:srgbClr val="E2E8F0"/>
                </a:solidFill>
              </a:rPr>
              <a:t> Waveshare 3.4" Round IPS Touchscreen Display (800x800 resolution, 65K colors).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Heritage Retention:</a:t>
            </a:r>
            <a:r>
              <a:rPr b="0">
                <a:solidFill>
                  <a:srgbClr val="E2E8F0"/>
                </a:solidFill>
              </a:rPr>
              <a:t> The original chrome bezel and convex glass face of the Smiths 100mm speedometer are retained.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Custom Mounting:</a:t>
            </a:r>
            <a:r>
              <a:rPr b="0">
                <a:solidFill>
                  <a:srgbClr val="E2E8F0"/>
                </a:solidFill>
              </a:rPr>
              <a:t> 3D-printed ABS gauge cup snaps directly into the original steel dash opening without cutting metal.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Interface Link:</a:t>
            </a:r>
            <a:r>
              <a:rPr b="0">
                <a:solidFill>
                  <a:srgbClr val="E2E8F0"/>
                </a:solidFill>
              </a:rPr>
              <a:t> Connected to Raspberry Pi 5 via direct DSI ribbon or micro-HDMI; sub-second boot time.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Ambient Light Sensor:</a:t>
            </a:r>
            <a:r>
              <a:rPr b="0">
                <a:solidFill>
                  <a:srgbClr val="E2E8F0"/>
                </a:solidFill>
              </a:rPr>
              <a:t> Photodiode automatically dims display at night to match vintage dashboard illumination.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08776" y="1645920"/>
            <a:ext cx="524865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06B6D4"/>
                </a:solidFill>
                <a:latin typeface="Helvetica"/>
              </a:defRPr>
            </a:pPr>
            <a:r>
              <a:t>Multi-Mode Dynamic Gauge Software (Flutter/C++)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Mode 1:</a:t>
            </a:r>
            <a:r>
              <a:rPr b="0">
                <a:solidFill>
                  <a:srgbClr val="E2E8F0"/>
                </a:solidFill>
              </a:rPr>
              <a:t> Smiths Heritage Mode (Classic Era)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Period-accurate black dial with cream serif numerals and British Leyland logo.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Sweeping red needle displays road speed (MPH) calibrated to GPS and transmission speed.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Subtle secondary needle shows instantaneous power output (kW).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Mode 2:</a:t>
            </a:r>
            <a:r>
              <a:rPr b="0">
                <a:solidFill>
                  <a:srgbClr val="E2E8F0"/>
                </a:solidFill>
              </a:rPr>
              <a:t> EV Telemetry &amp; Battery Health Mode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Outer LED ring indicates State of Charge (0-100%) with dynamic regen/draw glow.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Center readout shows exact DC pack voltage, instantaneous current (A), and cell spread (mV).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Motor brush and controller thermal warnings appear in center warning triangle.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Mode 3:</a:t>
            </a:r>
            <a:r>
              <a:rPr b="0">
                <a:solidFill>
                  <a:srgbClr val="E2E8F0"/>
                </a:solidFill>
              </a:rPr>
              <a:t> AI Copilot &amp; Navigation Mode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Minimalist turn-by-turn navigation arrows and remaining range estimate.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Forward collision distance alerts and blind-spot warning indicators.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ARTIFICIAL INTELLIGENCE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Edge AI Perception: Vision ADAS, Range Neural Net &amp; Copilot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Deploying ultra-efficient edge neural networks on Hailo-8 and multimodal Gemini AI.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06B6D4"/>
                </a:solidFill>
                <a:latin typeface="Helvetica"/>
              </a:defRPr>
            </a:pPr>
            <a:r>
              <a:t>1. Hailo-8 Vision ADAS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Camera Hardware:</a:t>
            </a:r>
            <a:r>
              <a:rPr b="0">
                <a:solidFill>
                  <a:srgbClr val="E2E8F0"/>
                </a:solidFill>
              </a:rPr>
              <a:t> Sony IMX708 12MP Ultra-Wide (120° FOV) concealed behind rearview mirror.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Neural Engine:</a:t>
            </a:r>
            <a:r>
              <a:rPr b="0">
                <a:solidFill>
                  <a:srgbClr val="E2E8F0"/>
                </a:solidFill>
              </a:rPr>
              <a:t> Hailo-8 M.2 NPU executing YOLOv8s at 60 FPS consuming &lt;3W.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ADAS Capabilities: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Forward Collision Warning (FCW):</a:t>
            </a:r>
            <a:r>
              <a:rPr b="0">
                <a:solidFill>
                  <a:srgbClr val="E2E8F0"/>
                </a:solidFill>
              </a:rPr>
              <a:t> Time-to-Collision (TTC) audio warning.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Headway Monitoring:</a:t>
            </a:r>
            <a:r>
              <a:rPr b="0">
                <a:solidFill>
                  <a:srgbClr val="E2E8F0"/>
                </a:solidFill>
              </a:rPr>
              <a:t> Alerts when following too closely.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Vulnerable Road Users:</a:t>
            </a:r>
            <a:r>
              <a:rPr b="0">
                <a:solidFill>
                  <a:srgbClr val="E2E8F0"/>
                </a:solidFill>
              </a:rPr>
              <a:t> High-precision detection of cyclists and pedestrians in urban driving.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Tailored for Classic MG:</a:t>
            </a:r>
            <a:r>
              <a:rPr b="0">
                <a:solidFill>
                  <a:srgbClr val="E2E8F0"/>
                </a:solidFill>
              </a:rPr>
              <a:t> Compensates for low seating position and lack of modern crumple zones.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88536" y="1645920"/>
            <a:ext cx="332841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2. Neural Range Predictor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Model Architecture:</a:t>
            </a:r>
            <a:r>
              <a:rPr b="0">
                <a:solidFill>
                  <a:srgbClr val="E2E8F0"/>
                </a:solidFill>
              </a:rPr>
              <a:t> Physics-Informed Neural Network (PINN) + Extended Kalman Filter.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Telemetry Inputs: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Real-time cell impedance and internal resistance curve.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Historical driver throttle aggression index.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GPS route topography (upcoming elevation grade).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Ambient temperature and pack thermal gradient.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Accuracy Benefit:</a:t>
            </a:r>
            <a:r>
              <a:rPr b="0">
                <a:solidFill>
                  <a:srgbClr val="E2E8F0"/>
                </a:solidFill>
              </a:rPr>
              <a:t> Eliminates wildly fluctuating 'guess-o-meters'; delivers true ±2% remaining range confidence.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45552" y="1645920"/>
            <a:ext cx="332841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10B981"/>
                </a:solidFill>
                <a:latin typeface="Helvetica"/>
              </a:defRPr>
            </a:pPr>
            <a:r>
              <a:t>3. Conversational Copilot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Core Engine:</a:t>
            </a:r>
            <a:r>
              <a:rPr b="0">
                <a:solidFill>
                  <a:srgbClr val="E2E8F0"/>
                </a:solidFill>
              </a:rPr>
              <a:t> Multimodal Gemini AI paired with local edge voice transcription (Whisper).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Audio Setup:</a:t>
            </a:r>
            <a:r>
              <a:rPr b="0">
                <a:solidFill>
                  <a:srgbClr val="E2E8F0"/>
                </a:solidFill>
              </a:rPr>
              <a:t> Dual-beamforming noise-cancelling microphone integrated into steering column.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Natural Voice Queries: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'Hey MG, what is my cell voltage delta?'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'Are my motor temperatures within safe limits?'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'Do I have enough charge to make it to St. Helena?'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'Find the nearest working Level 2 charging station.'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HARDWARE REGISTRY &amp; PROCUREMENT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Comprehensive Bill of Materials (BOM), Manuals &amp; Pricing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Itemized specification of all components required for the safety remediation and AI upgrade.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645920"/>
          <a:ext cx="10725912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2011680"/>
                <a:gridCol w="3291840"/>
                <a:gridCol w="1737360"/>
                <a:gridCol w="1124712"/>
              </a:tblGrid>
              <a:tr h="399010"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8FAFC"/>
                          </a:solidFill>
                          <a:latin typeface="Calibri"/>
                        </a:defRPr>
                      </a:pPr>
                      <a:r>
                        <a:t>Component / Model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8FAFC"/>
                          </a:solidFill>
                          <a:latin typeface="Calibri"/>
                        </a:defRPr>
                      </a:pPr>
                      <a:r>
                        <a:t>Manufacturer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8FAFC"/>
                          </a:solidFill>
                          <a:latin typeface="Calibri"/>
                        </a:defRPr>
                      </a:pPr>
                      <a:r>
                        <a:t>Function &amp; Placement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00" b="1">
                          <a:solidFill>
                            <a:srgbClr val="F8FAFC"/>
                          </a:solidFill>
                          <a:latin typeface="Calibri"/>
                        </a:defRPr>
                      </a:pPr>
                      <a:r>
                        <a:t>Documentation / Manual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00" b="1">
                          <a:solidFill>
                            <a:srgbClr val="F8FAFC"/>
                          </a:solidFill>
                          <a:latin typeface="Calibri"/>
                        </a:defRPr>
                      </a:pPr>
                      <a:r>
                        <a:t>Cost (USD)</a:t>
                      </a:r>
                    </a:p>
                  </a:txBody>
                  <a:tcPr>
                    <a:solidFill>
                      <a:srgbClr val="0284C7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Orion BMS 2 (36S–48S Kit)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Ewert Energy Systems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Active cell balancing, voltage &amp; temp monitoring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orionbms.com/manuals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$890.00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IVT-S CAN Current Shunt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Isabellenhütte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High-precision ±1000A current &amp; Coulomb counter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isabellenhuette.de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$384.00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RSD-300D-12 Isolated DC-DC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Mean Well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96V traction to 12V auxiliary power converter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meanwell.com/specs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$145.00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Teensy 4.1 + Dual CAN Shield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PJRC / Skpang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Deterministic real-time VCU &amp; safety state machine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pjrc.com/teensy41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$44.50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Raspberry Pi 5 (8GB) + Hailo-8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Raspberry Pi / Hailo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Edge AI host &amp; 26 TOPS NPU accelerator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hailo.ai/developer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$150.00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3.4" Round Display (800x800)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Waveshare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Stealth digital cluster inside Smiths gauge pod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waveshare.com/wiki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$81.00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FP-6 Electronic Throttle Pedal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Curtis PMC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Dual-Hall sensor drive-by-wire accelerator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curtisinstruments.com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$135.00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Camera Module 3 Wide (Sony)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Raspberry Pi / Sony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Vision ADAS sensor mounted behind rearview mirror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raspberrypi.com/camera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$35.00</a:t>
                      </a:r>
                    </a:p>
                  </a:txBody>
                  <a:tcPr>
                    <a:solidFill>
                      <a:srgbClr val="141C2D"/>
                    </a:solidFill>
                  </a:tcPr>
                </a:tc>
              </a:tr>
              <a:tr h="399010"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Safety Interlocks &amp; Enclosure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Custom / TE / Blue Sea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E2E8F0"/>
                          </a:solidFill>
                          <a:latin typeface="Calibri"/>
                        </a:defRPr>
                      </a:pPr>
                      <a:r>
                        <a:t>Sealed aluminum battery box, vent tube, E-stop, wire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950">
                          <a:solidFill>
                            <a:srgbClr val="06B6D4"/>
                          </a:solidFill>
                          <a:latin typeface="Calibri"/>
                        </a:defRPr>
                      </a:pPr>
                      <a:r>
                        <a:t>Custom Fab Spec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38BDF8"/>
                          </a:solidFill>
                          <a:latin typeface="Calibri"/>
                        </a:defRPr>
                      </a:pPr>
                      <a:r>
                        <a:t>$450.00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399020"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TOTAL MODERNIZATION HARDWARE</a:t>
                      </a:r>
                    </a:p>
                  </a:txBody>
                  <a:tcPr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All Suppliers Combined</a:t>
                      </a:r>
                    </a:p>
                  </a:txBody>
                  <a:tcPr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Complete Safety Remediation + Full AI-Defined Stack</a:t>
                      </a:r>
                    </a:p>
                  </a:txBody>
                  <a:tcPr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9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Turnkey Package</a:t>
                      </a:r>
                    </a:p>
                  </a:txBody>
                  <a:tcPr>
                    <a:solidFill>
                      <a:srgbClr val="10B98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95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$2,314.50</a:t>
                      </a:r>
                    </a:p>
                  </a:txBody>
                  <a:tcPr>
                    <a:solidFill>
                      <a:srgbClr val="10B98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OPTIONS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Strategic Modernization Pathways &amp; Investment Matrix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Comparison of baseline safety remediation, AI-defined modernization, and complete AC conversion.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328416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F59E0B"/>
                </a:solidFill>
                <a:latin typeface="Helvetica"/>
              </a:defRPr>
            </a:pPr>
            <a:r>
              <a:t>Option 1: Essential Safety Baseline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Estimated Budget:</a:t>
            </a:r>
            <a:r>
              <a:rPr b="0">
                <a:solidFill>
                  <a:srgbClr val="E2E8F0"/>
                </a:solidFill>
              </a:rPr>
              <a:t> $1,250 – $1,500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Implementation Time:</a:t>
            </a:r>
            <a:r>
              <a:rPr b="0">
                <a:solidFill>
                  <a:srgbClr val="E2E8F0"/>
                </a:solidFill>
              </a:rPr>
              <a:t> 1 to 2 Weeks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Included Scope: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Orion BMS 2 installed with wired cell taps.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Isabellenhütte IVT-S shunt for current limits.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Sealed aluminum battery containment box &amp; vent.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Blue Sea wiring cleanup &amp; cockpit E-Stop.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Retains Curtis analog potbox &amp; 3-digit voltmeter.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Pros &amp; Cons: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Completely eliminates fire &amp; runaway hazard.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Fast turnaround and lowest immediate cost.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- Zero AI capabilities, no drive-by-wire smoothing.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- Minimal driver telemetry (crude voltmeter remains).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288536" y="1645920"/>
            <a:ext cx="3328416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10B981"/>
                </a:solidFill>
                <a:latin typeface="Helvetica"/>
              </a:defRPr>
            </a:pPr>
            <a:r>
              <a:t>Option 2: Full AI-Defined EV [RECOMMENDED]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Estimated Budget:</a:t>
            </a:r>
            <a:r>
              <a:rPr b="0">
                <a:solidFill>
                  <a:srgbClr val="E2E8F0"/>
                </a:solidFill>
              </a:rPr>
              <a:t> $2,300 – $2,800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Implementation Time:</a:t>
            </a:r>
            <a:r>
              <a:rPr b="0">
                <a:solidFill>
                  <a:srgbClr val="E2E8F0"/>
                </a:solidFill>
              </a:rPr>
              <a:t> 3 to 4 Weeks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Included Scope: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All Option 1 Safety &amp; BMS remediation items.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Dual-tier Teensy 4.1 VCU + Pi 5 / Hailo-8 NPU.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Stealth circular digital Smiths gauge cluster.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Curtis FP-6 drive-by-wire throttle with drive modes.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Sony IMX708 camera with Hailo-8 Vision ADAS.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Neural predictive range engine &amp; Gemini copilot.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Pros &amp; Cons: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Unmatched combination of vintage soul &amp; modern AI.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Total safety interlock protection &amp; predictive range.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Smooth, refined drive-by-wire throttle response.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Outstanding value for a true Software-Defined EV.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45552" y="1645920"/>
            <a:ext cx="3328416" cy="466344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Option 3: Complete AC Powertrain Overhaul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Estimated Budget:</a:t>
            </a:r>
            <a:r>
              <a:rPr b="0">
                <a:solidFill>
                  <a:srgbClr val="E2E8F0"/>
                </a:solidFill>
              </a:rPr>
              <a:t> $8,500 – $11,000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Implementation Time:</a:t>
            </a:r>
            <a:r>
              <a:rPr b="0">
                <a:solidFill>
                  <a:srgbClr val="E2E8F0"/>
                </a:solidFill>
              </a:rPr>
              <a:t> 6 to 8 Weeks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Included Scope: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All Option 2 Safety &amp; AI Modernization items.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NetGain Hyper9 AC Synchronous Traction Motor.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SME AC-X1 Inverter / Controller (100 kW peak).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Liquid cooling pump, radiator &amp; 144V bus rework.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Pros &amp; Cons: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+ 134 hp peak power; thrilling sports car acceleration.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Powerful regenerative braking extends range by 15-20%.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+ Zero brush maintenance; 8,000 RPM motor redline.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- Substantial financial investment required.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- Requires custom motor mounts and plumbing.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PROJECT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Phased Implementation Roadmap &amp; Engineering Milestones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Structured 4-phase rollout ensuring safety verification at each deployment gate.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2468880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EF4444"/>
                </a:solidFill>
                <a:latin typeface="Helvetica"/>
              </a:defRPr>
            </a:pPr>
            <a:r>
              <a:t>Phase 1: Safety Remediation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Timeline:</a:t>
            </a:r>
            <a:r>
              <a:rPr b="0">
                <a:solidFill>
                  <a:srgbClr val="E2E8F0"/>
                </a:solidFill>
              </a:rPr>
              <a:t> Week 1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Milestones &amp; Gates: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Quarantine battery pack:</a:t>
            </a:r>
            <a:r>
              <a:rPr b="0">
                <a:solidFill>
                  <a:srgbClr val="E2E8F0"/>
                </a:solidFill>
              </a:rPr>
              <a:t> disconnect all high-voltage interconnects.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  • Triage 12V wiring:</a:t>
            </a:r>
            <a:r>
              <a:rPr b="0">
                <a:solidFill>
                  <a:srgbClr val="E2E8F0"/>
                </a:solidFill>
              </a:rPr>
              <a:t> cap or land exposed wires near Blue Sea block.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Fabricate sealed aluminum battery containment box with trunk vent.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Install 12V emergency push-button E-Stop and crash inertia switch.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Verification Gate:</a:t>
            </a:r>
            <a:r>
              <a:rPr b="0">
                <a:solidFill>
                  <a:srgbClr val="E2E8F0"/>
                </a:solidFill>
              </a:rPr>
              <a:t> 12V isolation tested; Zero chassis leakage.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45920"/>
            <a:ext cx="2468880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F59E0B"/>
                </a:solidFill>
                <a:latin typeface="Helvetica"/>
              </a:defRPr>
            </a:pPr>
            <a:r>
              <a:t>Phase 2: BMS &amp; Shunt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Timeline:</a:t>
            </a:r>
            <a:r>
              <a:rPr b="0">
                <a:solidFill>
                  <a:srgbClr val="E2E8F0"/>
                </a:solidFill>
              </a:rPr>
              <a:t> Week 2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Milestones &amp; Gates: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Solder and terminate OEM Chevy Volt multi-pin cell tap connectors.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Route 48 cell sense leads and 6 pack thermistors to Orion BMS 2.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Mount Isabellenhütte IVT-S shunt on primary battery negative bus.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Wire BMS Charge/Discharge Enable to contactor interlock loop.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Verification Gate:</a:t>
            </a:r>
            <a:r>
              <a:rPr b="0">
                <a:solidFill>
                  <a:srgbClr val="E2E8F0"/>
                </a:solidFill>
              </a:rPr>
              <a:t> All 48 cell millivolts visible on Orion CAN utility.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0" y="1645920"/>
            <a:ext cx="2468880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38BDF8"/>
                </a:solidFill>
                <a:latin typeface="Helvetica"/>
              </a:defRPr>
            </a:pPr>
            <a:r>
              <a:t>Phase 3: VCU &amp; Throttle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Timeline:</a:t>
            </a:r>
            <a:r>
              <a:rPr b="0">
                <a:solidFill>
                  <a:srgbClr val="E2E8F0"/>
                </a:solidFill>
              </a:rPr>
              <a:t> Week 3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Milestones &amp; Gates: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Flash Teensy 4.1 VCU with FreeRTOS state machine &amp; CAN stack.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Mount Curtis FP-6 dual-Hall electronic throttle pedal.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Connect DAC 0-5V command output to Curtis 1221B motor controller.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Validate pre-charge timing and contactor drop under fault injection.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Verification Gate:</a:t>
            </a:r>
            <a:r>
              <a:rPr b="0">
                <a:solidFill>
                  <a:srgbClr val="E2E8F0"/>
                </a:solidFill>
              </a:rPr>
              <a:t> Bench dyno test shows smooth torque ramp.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823960" y="1645920"/>
            <a:ext cx="2468880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10B981"/>
                </a:solidFill>
                <a:latin typeface="Helvetica"/>
              </a:defRPr>
            </a:pPr>
            <a:r>
              <a:t>Phase 4: AI &amp; Cluster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Timeline:</a:t>
            </a:r>
            <a:r>
              <a:rPr b="0">
                <a:solidFill>
                  <a:srgbClr val="E2E8F0"/>
                </a:solidFill>
              </a:rPr>
              <a:t> Week 4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Milestones &amp; Gates: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3D print gauge pod adapter; install Waveshare 3.4" round cluster.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Configure Raspberry Pi 5 + Hailo-8 NPU; mount Sony camera.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Deploy YOLOv8s vision ADAS &amp; neural range prediction model.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Road test vehicle across urban and highway drive cycles.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Verification Gate:</a:t>
            </a:r>
            <a:r>
              <a:rPr b="0">
                <a:solidFill>
                  <a:srgbClr val="E2E8F0"/>
                </a:solidFill>
              </a:rPr>
              <a:t> Turnkey AI-Defined EV road signoff.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365760"/>
            <a:ext cx="2926080" cy="3200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06B6D4"/>
                </a:solidFill>
                <a:latin typeface="Helvetica"/>
              </a:defRPr>
            </a:pPr>
            <a:r>
              <a:t>NEXT STEPS &amp; DIRECTIVES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731520"/>
            <a:ext cx="10698480" cy="868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Helvetica"/>
              </a:defRPr>
            </a:pPr>
            <a:r>
              <a:t>Immediate Action Items &amp; Safety Directives</a:t>
            </a:r>
          </a:p>
          <a:p>
            <a:pPr>
              <a:spcBef>
                <a:spcPts val="300"/>
              </a:spcBef>
              <a:defRPr sz="1200">
                <a:solidFill>
                  <a:srgbClr val="94A3B8"/>
                </a:solidFill>
                <a:latin typeface="Calibri"/>
              </a:defRPr>
            </a:pPr>
            <a:r>
              <a:t>Mandatory immediate precautions and project commencement checklist.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24865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EF44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EF4444"/>
                </a:solidFill>
                <a:latin typeface="Helvetica"/>
              </a:defRPr>
            </a:pPr>
            <a:r>
              <a:t>MANDATORY SAFETY PROTOCOLS (IMMEDIATE ACTION)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1. DO NOT CHARGE THE VEHICLE: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Under no circumstances should the Elcon onboard charger be plugged in until an active BMS is wired to all 48 cell taps.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Overcharging unmonitored LG Chem NMC cells presents an extreme risk of thermal runaway, toxic gas emission, and catastrophic fire.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2. REMEDIATE EXPOSED WIRING: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The bare uninsulated wire ends hanging loosely near the Blue Sea fuse block must be insulated with adhesive-lined heat shrink or landed onto terminal blocks immediately.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3. RIGID BATTERY RESTRAINT: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The temporary yellow ratchet strap must be replaced with mechanical steel clamp brackets before any road movement to prevent pack shifting and high-voltage shorting.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08776" y="1645920"/>
            <a:ext cx="5248656" cy="4389120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82880" bIns="182880"/>
          <a:lstStyle/>
          <a:p>
            <a:pPr algn="ctr">
              <a:defRPr sz="1300" b="1">
                <a:solidFill>
                  <a:srgbClr val="10B981"/>
                </a:solidFill>
                <a:latin typeface="Helvetica"/>
              </a:defRPr>
            </a:pPr>
            <a:r>
              <a:t>PROJECT COMMENCEMENT &amp; NEXT STEPS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1. Executive Approval of Option 2: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Formalize approval of Option 2 (Full AI-Defined Modernization, $2,314.50 BOM) to deliver the optimal balance of safety, intelligence, and classic sports car character.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2. Procurement of Long-Lead Components: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Order Orion BMS 2 (48S kit), Isabellenhütte IVT-S shunt, and Raspberry Pi 5 / Hailo-8 kit.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3. Mechanical Fabrication Preparation: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Measure trunk floor dimensions for custom aluminum battery containment enclosure.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CAD model the 3D-printable 100mm adapter cup for the Waveshare round gauge display.</a:t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 b="1">
                <a:solidFill>
                  <a:srgbClr val="F8FAFC"/>
                </a:solidFill>
              </a:rPr>
              <a:t>• 4. Software &amp; Firmware Staging:</a:t>
            </a:r>
            <a:r>
              <a:rPr b="0">
                <a:solidFill>
                  <a:srgbClr val="E2E8F0"/>
                </a:solidFill>
              </a:rPr>
              <a:t/>
            </a:r>
          </a:p>
          <a:p>
            <a:pPr>
              <a:spcBef>
                <a:spcPts val="400"/>
              </a:spcBef>
              <a:defRPr sz="1050">
                <a:latin typeface="Calibri"/>
              </a:defRPr>
            </a:pPr>
            <a:r>
              <a:rPr>
                <a:solidFill>
                  <a:srgbClr val="E2E8F0"/>
                </a:solidFill>
              </a:rPr>
              <a:t>•   • Set up repository for Teensy 4.1 FreeRTOS firmware and Raspberry Pi 5 Hailo perception pipeline.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